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19"/>
  </p:notesMasterIdLst>
  <p:sldIdLst>
    <p:sldId id="28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78" r:id="rId13"/>
    <p:sldId id="279" r:id="rId14"/>
    <p:sldId id="280" r:id="rId15"/>
    <p:sldId id="266" r:id="rId16"/>
    <p:sldId id="283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44" autoAdjust="0"/>
    <p:restoredTop sz="95088" autoAdjust="0"/>
  </p:normalViewPr>
  <p:slideViewPr>
    <p:cSldViewPr snapToGrid="0">
      <p:cViewPr varScale="1">
        <p:scale>
          <a:sx n="84" d="100"/>
          <a:sy n="84" d="100"/>
        </p:scale>
        <p:origin x="-63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9ADB3-5371-4981-980B-D137E89C15A8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F46AC-A37B-47D9-A9E7-7BC497F1D7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99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F46AC-A37B-47D9-A9E7-7BC497F1D7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14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F46AC-A37B-47D9-A9E7-7BC497F1D7D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421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FF46AC-A37B-47D9-A9E7-7BC497F1D7D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1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27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01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88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04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677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1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1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1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1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853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523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3DFCBC-08D6-461F-8F86-AFEDC178B891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F0E34F5-DA9A-4177-B5DB-39502CC1F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1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 ХМАО-Югры «Сургутский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помощи семье и детям»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Кейс диагностических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 по работе с семьей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560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3A0684-0918-4A51-BA73-1EABC7C79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052" y="2092035"/>
            <a:ext cx="9068586" cy="209203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материал в рамках 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Семейный психолог»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6D0AD4B-0649-4204-B42C-C255CC28D6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984752"/>
              </p:ext>
            </p:extLst>
          </p:nvPr>
        </p:nvGraphicFramePr>
        <p:xfrm>
          <a:off x="233362" y="176822"/>
          <a:ext cx="11725276" cy="63626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2638">
                  <a:extLst>
                    <a:ext uri="{9D8B030D-6E8A-4147-A177-3AD203B41FA5}">
                      <a16:colId xmlns:a16="http://schemas.microsoft.com/office/drawing/2014/main" xmlns="" val="675515712"/>
                    </a:ext>
                  </a:extLst>
                </a:gridCol>
                <a:gridCol w="5862638">
                  <a:extLst>
                    <a:ext uri="{9D8B030D-6E8A-4147-A177-3AD203B41FA5}">
                      <a16:colId xmlns:a16="http://schemas.microsoft.com/office/drawing/2014/main" xmlns="" val="350997510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919492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4-9 лет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049440"/>
                  </a:ext>
                </a:extLst>
              </a:tr>
              <a:tr h="562546">
                <a:tc>
                  <a:txBody>
                    <a:bodyPr/>
                    <a:lstStyle/>
                    <a:p>
                      <a:pPr algn="l"/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Проективная методика «Кинетический рисунок семьи» </a:t>
                      </a:r>
                    </a:p>
                    <a:p>
                      <a:pPr algn="l"/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kumimoji="0" lang="ru-RU" sz="15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Бернс</a:t>
                      </a: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</a:t>
                      </a:r>
                      <a:r>
                        <a:rPr kumimoji="0" lang="ru-RU" sz="15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Кауфман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выявляет включенность ребенка в семейную систему, характер эмоционального контакта между членами семьи, признаки жестокого обращения по отношению к ребенку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5917558"/>
                  </a:ext>
                </a:extLst>
              </a:tr>
              <a:tr h="441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Проективная методика «День рождения» М.А</a:t>
                      </a:r>
                      <a:r>
                        <a:rPr kumimoji="0" lang="ru-RU" sz="15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Панфилова</a:t>
                      </a:r>
                      <a:endParaRPr kumimoji="0" lang="ru-RU" sz="15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определяет потребности ребенка в общении и значимых эмоциональных предпочтений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53060887"/>
                  </a:ext>
                </a:extLst>
              </a:tr>
              <a:tr h="2745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«Два дома» </a:t>
                      </a:r>
                      <a:r>
                        <a:rPr kumimoji="0" lang="ru-RU" sz="15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И.Вандвик</a:t>
                      </a: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П.Экблад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определяет значимое и отвергаемое окружение ребенка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047358"/>
                  </a:ext>
                </a:extLst>
              </a:tr>
              <a:tr h="513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Проективная методика «Автопортрет» Е.С. Романова,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С.Ф. Потемкина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Выявление и коррекция индивидуальных особенностей, отношение к себе</a:t>
                      </a:r>
                      <a:endParaRPr kumimoji="0" lang="ru-RU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134898"/>
                  </a:ext>
                </a:extLst>
              </a:tr>
              <a:tr h="5547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Проективная методика «Несуществующее животное»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М.З. </a:t>
                      </a:r>
                      <a:r>
                        <a:rPr kumimoji="0" lang="ru-RU" sz="15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Дукаревич</a:t>
                      </a:r>
                      <a:endParaRPr kumimoji="0" lang="ru-RU" sz="15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позволяет определить наличие агрессивного и тревожного состояния ребенка</a:t>
                      </a:r>
                      <a:endParaRPr kumimoji="0" lang="ru-RU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4592161"/>
                  </a:ext>
                </a:extLst>
              </a:tr>
              <a:tr h="693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«Цветовой тест отношений» (ЦТО) </a:t>
                      </a:r>
                      <a:endParaRPr kumimoji="0" lang="ru-RU" sz="1500" b="1" i="0" u="none" strike="noStrike" kern="1200" cap="none" spc="8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А.И</a:t>
                      </a: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5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Лутошкин</a:t>
                      </a:r>
                      <a:endParaRPr kumimoji="0" lang="ru-RU" sz="15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определяет эмоциональные взаимоотношения ребенка с ближайшим значимым окружением и степень привязанности</a:t>
                      </a:r>
                      <a:endParaRPr kumimoji="0" lang="ru-RU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0795461"/>
                  </a:ext>
                </a:extLst>
              </a:tr>
              <a:tr h="562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Тест цветовых выборов </a:t>
                      </a:r>
                      <a:r>
                        <a:rPr kumimoji="0" lang="ru-RU" sz="15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М.Люшера</a:t>
                      </a:r>
                      <a:endParaRPr kumimoji="0" lang="ru-RU" sz="15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Диагностика психоэмоционального состояния ребенка. </a:t>
                      </a: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исследует: эмоциональное состояние;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стресса</a:t>
                      </a:r>
                      <a:endParaRPr kumimoji="0" lang="ru-RU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2174841"/>
                  </a:ext>
                </a:extLst>
              </a:tr>
              <a:tr h="4075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Проективная методика Рене Жиля</a:t>
                      </a:r>
                    </a:p>
                    <a:p>
                      <a:pPr algn="l"/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Исследование сферы межличностных отношений ребенка и его восприятия внутрисемейных отношений</a:t>
                      </a:r>
                      <a:endParaRPr kumimoji="0" lang="ru-RU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5235985"/>
                  </a:ext>
                </a:extLst>
              </a:tr>
              <a:tr h="2882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Возраст 10-18 лет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210931"/>
                  </a:ext>
                </a:extLst>
              </a:tr>
              <a:tr h="573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«Определение склонности к девиантному поведению» </a:t>
                      </a:r>
                      <a:r>
                        <a:rPr kumimoji="0" lang="ru-RU" sz="15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Э.В. </a:t>
                      </a:r>
                      <a:r>
                        <a:rPr kumimoji="0" lang="ru-RU" sz="15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Леуса</a:t>
                      </a:r>
                      <a:endParaRPr kumimoji="0" lang="ru-RU" sz="15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определяет склонность к девиантному, </a:t>
                      </a:r>
                      <a:r>
                        <a:rPr kumimoji="0" lang="ru-RU" sz="15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аддиктивному</a:t>
                      </a: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поведению, выявление суицидального риска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0928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0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A0142EA8-FA40-4648-96FF-C91FB336C8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198300"/>
              </p:ext>
            </p:extLst>
          </p:nvPr>
        </p:nvGraphicFramePr>
        <p:xfrm>
          <a:off x="227135" y="292545"/>
          <a:ext cx="11737730" cy="6469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8865">
                  <a:extLst>
                    <a:ext uri="{9D8B030D-6E8A-4147-A177-3AD203B41FA5}">
                      <a16:colId xmlns:a16="http://schemas.microsoft.com/office/drawing/2014/main" xmlns="" val="1302290535"/>
                    </a:ext>
                  </a:extLst>
                </a:gridCol>
                <a:gridCol w="5868865">
                  <a:extLst>
                    <a:ext uri="{9D8B030D-6E8A-4147-A177-3AD203B41FA5}">
                      <a16:colId xmlns:a16="http://schemas.microsoft.com/office/drawing/2014/main" xmlns="" val="2312992440"/>
                    </a:ext>
                  </a:extLst>
                </a:gridCol>
              </a:tblGrid>
              <a:tr h="275491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2846969"/>
                  </a:ext>
                </a:extLst>
              </a:tr>
              <a:tr h="456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«Анализ семейной тревожности», Э.Г. Эйдемиллер, </a:t>
                      </a:r>
                      <a:r>
                        <a:rPr kumimoji="0" lang="ru-RU" sz="15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В.Юстицкис</a:t>
                      </a:r>
                      <a:endParaRPr kumimoji="0" lang="ru-RU" sz="15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исследует психоэмоциональное состояние ребенка, связанное с внутрисемейной ситуацией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2366914"/>
                  </a:ext>
                </a:extLst>
              </a:tr>
              <a:tr h="447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Диагностическая беседа «Мой круг общения», Т.Ю. Андрущенко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Диагностическая беседа выявляет зоны неблагополучия в межличностном взаимодействии (отсутствие контактов, дефицит и конфликтность в общении)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579457"/>
                  </a:ext>
                </a:extLst>
              </a:tr>
              <a:tr h="3077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детской депрессии (CDI) М. Ковач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Диагностика выявляет функциональное состояние 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депрессии</a:t>
                      </a:r>
                      <a:endParaRPr kumimoji="0" lang="ru-RU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771483"/>
                  </a:ext>
                </a:extLst>
              </a:tr>
              <a:tr h="458371">
                <a:tc>
                  <a:txBody>
                    <a:bodyPr/>
                    <a:lstStyle/>
                    <a:p>
                      <a:pPr algn="l"/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«Выявление суицидального риска», Т.Н. Разуваева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суицидального намерения у подростка</a:t>
                      </a:r>
                    </a:p>
                    <a:p>
                      <a:pPr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6870373"/>
                  </a:ext>
                </a:extLst>
              </a:tr>
              <a:tr h="547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«Выявление суицидального риска у детей»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А.А. Кучер, В.П. Костюкевич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признаков суицидального поведения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8921721"/>
                  </a:ext>
                </a:extLst>
              </a:tr>
              <a:tr h="801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представлений ребенка о насилии Е.Н. Волковой «Незаконченные предложения», «Интервью о насилии»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применяется для диагностики случаев насилия и жестокого обращения с детьми.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468538"/>
                  </a:ext>
                </a:extLst>
              </a:tr>
              <a:tr h="494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Шкала семейной адаптации и сплоченности (FACES-3),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Э.Г. Эйдемиллер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предназначена для оценки семейной сплоченности и семейной адаптации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2628614"/>
                  </a:ext>
                </a:extLst>
              </a:tr>
              <a:tr h="597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Опросник «Поведение родителей и отношение подростков к ним» (ADOR), Е. Шафер, </a:t>
                      </a:r>
                      <a:r>
                        <a:rPr kumimoji="0" lang="ru-RU" sz="15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модиф</a:t>
                      </a: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З. </a:t>
                      </a:r>
                      <a:r>
                        <a:rPr kumimoji="0" lang="ru-RU" sz="15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Матейчик</a:t>
                      </a: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П. </a:t>
                      </a:r>
                      <a:r>
                        <a:rPr kumimoji="0" lang="ru-RU" sz="15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Ржичан</a:t>
                      </a:r>
                      <a:endParaRPr kumimoji="0" lang="ru-RU" sz="15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диагностирует установки, </a:t>
                      </a:r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поведение и методы воспитания родителей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1480505"/>
                  </a:ext>
                </a:extLst>
              </a:tr>
              <a:tr h="556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Выявление отношения юношей и девушек к жизни в своей семье, Т. </a:t>
                      </a:r>
                      <a:r>
                        <a:rPr kumimoji="0" lang="ru-RU" sz="15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Шрайбер</a:t>
                      </a:r>
                      <a:endParaRPr kumimoji="0" lang="ru-RU" sz="1500" b="1" i="0" u="none" strike="noStrike" kern="1200" cap="none" spc="8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позволяет выявить включенность в семейную систему или отверженность в семье</a:t>
                      </a:r>
                      <a:endParaRPr lang="ru-RU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9496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95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CA819E7-30D1-4AAE-82EA-7833FD378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055865"/>
              </p:ext>
            </p:extLst>
          </p:nvPr>
        </p:nvGraphicFramePr>
        <p:xfrm>
          <a:off x="238125" y="266703"/>
          <a:ext cx="11715750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7875">
                  <a:extLst>
                    <a:ext uri="{9D8B030D-6E8A-4147-A177-3AD203B41FA5}">
                      <a16:colId xmlns:a16="http://schemas.microsoft.com/office/drawing/2014/main" xmlns="" val="1624990554"/>
                    </a:ext>
                  </a:extLst>
                </a:gridCol>
                <a:gridCol w="5857875">
                  <a:extLst>
                    <a:ext uri="{9D8B030D-6E8A-4147-A177-3AD203B41FA5}">
                      <a16:colId xmlns:a16="http://schemas.microsoft.com/office/drawing/2014/main" xmlns="" val="585544804"/>
                    </a:ext>
                  </a:extLst>
                </a:gridCol>
              </a:tblGrid>
              <a:tr h="32777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8567773"/>
                  </a:ext>
                </a:extLst>
              </a:tr>
              <a:tr h="615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«Самооценка психических состояний», </a:t>
                      </a: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Г.Ю. </a:t>
                      </a:r>
                      <a:r>
                        <a:rPr kumimoji="0" lang="ru-RU" sz="16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Айзенк</a:t>
                      </a: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Методика определяет уровень тревожности, фрустрации, агрессии и ригидности 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личности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4072063"/>
                  </a:ext>
                </a:extLst>
              </a:tr>
              <a:tr h="8045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rgbClr val="1485A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Опросник «Биополе семьи», В.В. Бойко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485A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Опросник определяет биополе семьи, психологический климат, при котором ребенок чувствует себя комфортно рядом с близкими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485A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9541932"/>
                  </a:ext>
                </a:extLst>
              </a:tr>
              <a:tr h="615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Методика «Определение уровня тревожности»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Ч.Д. </a:t>
                      </a:r>
                      <a:r>
                        <a:rPr kumimoji="0" lang="ru-RU" sz="16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Спилбергер</a:t>
                      </a: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, Ю.Л. Ханин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Методика определяет уровень реактивной (ситуативной) тревожности и личностной тревожности человека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286411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«Метод портретных выборов» </a:t>
                      </a:r>
                      <a:r>
                        <a:rPr kumimoji="0" lang="ru-RU" sz="16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Л. </a:t>
                      </a:r>
                      <a:r>
                        <a:rPr kumimoji="0" lang="ru-RU" sz="16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Сонди</a:t>
                      </a: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Методика позволяет определить асоциальные и патологические особенности поведения личности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2837465"/>
                  </a:ext>
                </a:extLst>
              </a:tr>
              <a:tr h="615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Выявление отношения юношей и девушек к жизни в своей семье, Т. </a:t>
                      </a:r>
                      <a:r>
                        <a:rPr kumimoji="0" lang="ru-RU" sz="16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Шрайбер</a:t>
                      </a: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Методика позволяет выявить включенность в семейную систему или отверженность в семье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343745"/>
                  </a:ext>
                </a:extLst>
              </a:tr>
              <a:tr h="615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Методика «Определение уровня тревожности»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Ч.Д. </a:t>
                      </a:r>
                      <a:r>
                        <a:rPr kumimoji="0" lang="ru-RU" sz="16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Спилбергер</a:t>
                      </a: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, Ю.Л. Ханин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Методика определяет уровень реактивной (ситуативной) тревожности и личностной тревожности человека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8968730"/>
                  </a:ext>
                </a:extLst>
              </a:tr>
              <a:tr h="636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 выявления жестокого обращения с детьми М.М. Красножен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выявления признаков жестокого обращения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401162"/>
                  </a:ext>
                </a:extLst>
              </a:tr>
              <a:tr h="32777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родителей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934910"/>
                  </a:ext>
                </a:extLst>
              </a:tr>
              <a:tr h="636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>
                          <a:tab pos="342900" algn="l"/>
                          <a:tab pos="457200" algn="l"/>
                        </a:tabLst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«PARI» (Е.С. Шефер и Р.К. Белл, адаптирован Т.В. </a:t>
                      </a:r>
                      <a:r>
                        <a:rPr kumimoji="0" lang="ru-RU" sz="16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Нещерет</a:t>
                      </a: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Исследование представлений о родительстве и отношении к семейным ролям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4412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176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6DE5559F-4B07-4977-919A-6A38C92D8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049245"/>
              </p:ext>
            </p:extLst>
          </p:nvPr>
        </p:nvGraphicFramePr>
        <p:xfrm>
          <a:off x="228600" y="257176"/>
          <a:ext cx="11715750" cy="63750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7875">
                  <a:extLst>
                    <a:ext uri="{9D8B030D-6E8A-4147-A177-3AD203B41FA5}">
                      <a16:colId xmlns:a16="http://schemas.microsoft.com/office/drawing/2014/main" xmlns="" val="756503431"/>
                    </a:ext>
                  </a:extLst>
                </a:gridCol>
                <a:gridCol w="5857875">
                  <a:extLst>
                    <a:ext uri="{9D8B030D-6E8A-4147-A177-3AD203B41FA5}">
                      <a16:colId xmlns:a16="http://schemas.microsoft.com/office/drawing/2014/main" xmlns="" val="2710580315"/>
                    </a:ext>
                  </a:extLst>
                </a:gridCol>
              </a:tblGrid>
              <a:tr h="31086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210798"/>
                  </a:ext>
                </a:extLst>
              </a:tr>
              <a:tr h="496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>
                          <a:tab pos="342900" algn="l"/>
                          <a:tab pos="457200" algn="l"/>
                        </a:tabLst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Диагностика состояния агрессии Басса-</a:t>
                      </a:r>
                      <a:r>
                        <a:rPr kumimoji="0" lang="ru-RU" sz="16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Дарки</a:t>
                      </a: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Исследование проявлений агрессии, враждебности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1549774"/>
                  </a:ext>
                </a:extLst>
              </a:tr>
              <a:tr h="890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>
                          <a:tab pos="342900" algn="l"/>
                          <a:tab pos="457200" algn="l"/>
                        </a:tabLst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Тест «Функциональный ресурс семьи» В.В. Лаврова, Н.М. Лавровой,</a:t>
                      </a:r>
                    </a:p>
                    <a:p>
                      <a:pPr algn="l"/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 способности семьи решать свои внутренние проблемы и преодолевать кризисные ситуации; степени удовлетворенности членами семьи семейным климатом 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5918349"/>
                  </a:ext>
                </a:extLst>
              </a:tr>
              <a:tr h="6073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>
                          <a:tab pos="342900" algn="l"/>
                          <a:tab pos="457200" algn="l"/>
                        </a:tabLst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Тест «Уровень субъективного контроля» Дж. </a:t>
                      </a:r>
                      <a:r>
                        <a:rPr kumimoji="0" lang="ru-RU" sz="16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Роттера</a:t>
                      </a:r>
                      <a:endParaRPr kumimoji="0" lang="ru-RU" sz="1600" b="1" i="0" u="none" strike="noStrike" kern="1200" cap="none" spc="8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Оценка уровня субъективного контроля над разными жизненными ситуациями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7155090"/>
                  </a:ext>
                </a:extLst>
              </a:tr>
              <a:tr h="654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>
                          <a:tab pos="342900" algn="l"/>
                          <a:tab pos="457200" algn="l"/>
                        </a:tabLst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Опросник «Ролевые ожидания и привязанности в браке» А.Н. Волкова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представления супругов об основных функциях семьи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3879366"/>
                  </a:ext>
                </a:extLst>
              </a:tr>
              <a:tr h="654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«Родительская тревожность»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А.М. Прихожан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Выявление ситуативного страха и тревоги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383471"/>
                  </a:ext>
                </a:extLst>
              </a:tr>
              <a:tr h="371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Методика «Три дерева» Э. </a:t>
                      </a:r>
                      <a:r>
                        <a:rPr kumimoji="0" lang="ru-RU" sz="16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Корбоз</a:t>
                      </a: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Исследование семейных отношений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921599"/>
                  </a:ext>
                </a:extLst>
              </a:tr>
              <a:tr h="6298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>
                          <a:tab pos="342900" algn="l"/>
                          <a:tab pos="457200" algn="l"/>
                        </a:tabLst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rgbClr val="1485A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Личностный 16-факторный опросник </a:t>
                      </a:r>
                      <a:r>
                        <a:rPr kumimoji="0" lang="ru-RU" sz="16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rgbClr val="1485A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rgbClr val="1485A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Кеттела</a:t>
                      </a:r>
                      <a:endParaRPr kumimoji="0" lang="ru-RU" sz="1600" b="1" i="0" u="none" strike="noStrike" kern="1200" cap="none" spc="80" normalizeH="0" baseline="0" noProof="0" dirty="0" smtClean="0">
                        <a:ln>
                          <a:noFill/>
                        </a:ln>
                        <a:solidFill>
                          <a:srgbClr val="1485A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485A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Оценка индивидуально-психологических особенностей личности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485A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378798"/>
                  </a:ext>
                </a:extLst>
              </a:tr>
              <a:tr h="8183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Циркулярное интервью </a:t>
                      </a:r>
                      <a:r>
                        <a:rPr kumimoji="0" lang="ru-RU" sz="16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Л.Босколо</a:t>
                      </a: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, Д</a:t>
                      </a:r>
                      <a:r>
                        <a:rPr kumimoji="0" lang="ru-RU" sz="16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. </a:t>
                      </a:r>
                      <a:r>
                        <a:rPr kumimoji="0" lang="ru-RU" sz="16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Чеккини</a:t>
                      </a: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, </a:t>
                      </a:r>
                      <a:r>
                        <a:rPr kumimoji="0" lang="ru-RU" sz="16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Дж.Прата</a:t>
                      </a: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Способствует отслеживанию невербальных реакций членов семьи для более глубокого понимания процессов, происходящих в семье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1293233"/>
                  </a:ext>
                </a:extLst>
              </a:tr>
              <a:tr h="7576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Семейный совет» Р</a:t>
                      </a:r>
                      <a:r>
                        <a:rPr kumimoji="0" lang="ru-RU" sz="16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. </a:t>
                      </a:r>
                      <a:r>
                        <a:rPr kumimoji="0" lang="ru-RU" sz="16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Шерман</a:t>
                      </a: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, Н</a:t>
                      </a:r>
                      <a:r>
                        <a:rPr kumimoji="0" lang="ru-RU" sz="16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. </a:t>
                      </a:r>
                      <a:r>
                        <a:rPr kumimoji="0" lang="ru-RU" sz="1600" b="1" i="0" u="none" strike="noStrike" kern="1200" cap="none" spc="8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Фредман</a:t>
                      </a: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Улучшение качества внутрисемейных отношений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587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345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FF6C51-85E0-4E37-8613-42929E2DC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14330"/>
            <a:ext cx="9068586" cy="1054184"/>
          </a:xfrm>
        </p:spPr>
        <p:txBody>
          <a:bodyPr/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Психологические МЕТОДы РАБОТЫ С СЕМЬЕЙ</a:t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«Семейный психолог»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81D1CAE-8B01-49A9-BF15-C736BBD8B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068514"/>
            <a:ext cx="9070848" cy="2364877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Арт-терапия А. Копытин </a:t>
            </a:r>
          </a:p>
          <a:p>
            <a:pPr lvl="0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Сказкотерапия Зинкевич-Евстигнеева</a:t>
            </a:r>
          </a:p>
          <a:p>
            <a:pPr lvl="0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Игротерапия  З. Фрейд</a:t>
            </a:r>
          </a:p>
          <a:p>
            <a:pPr lvl="0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 «Моя семья в образе животных» </a:t>
            </a:r>
            <a:r>
              <a:rPr lang="ru-RU" sz="2400" b="1" spc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В. Романова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Метафорические карты И. Фёдорова</a:t>
            </a:r>
          </a:p>
          <a:p>
            <a:pPr lvl="0">
              <a:lnSpc>
                <a:spcPct val="120000"/>
              </a:lnSpc>
              <a:buClr>
                <a:prstClr val="black">
                  <a:lumMod val="85000"/>
                  <a:lumOff val="15000"/>
                </a:prstClr>
              </a:buClr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Системная психотерапия М.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Боуен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endParaRPr lang="ru-RU" sz="1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62359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93DB443-6C1F-4B03-BA11-11B958CB1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378950"/>
              </p:ext>
            </p:extLst>
          </p:nvPr>
        </p:nvGraphicFramePr>
        <p:xfrm>
          <a:off x="238125" y="257174"/>
          <a:ext cx="11696700" cy="6363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8350">
                  <a:extLst>
                    <a:ext uri="{9D8B030D-6E8A-4147-A177-3AD203B41FA5}">
                      <a16:colId xmlns:a16="http://schemas.microsoft.com/office/drawing/2014/main" xmlns="" val="1590010922"/>
                    </a:ext>
                  </a:extLst>
                </a:gridCol>
                <a:gridCol w="5848350">
                  <a:extLst>
                    <a:ext uri="{9D8B030D-6E8A-4147-A177-3AD203B41FA5}">
                      <a16:colId xmlns:a16="http://schemas.microsoft.com/office/drawing/2014/main" xmlns="" val="2673325599"/>
                    </a:ext>
                  </a:extLst>
                </a:gridCol>
              </a:tblGrid>
              <a:tr h="407341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3317608"/>
                  </a:ext>
                </a:extLst>
              </a:tr>
              <a:tr h="1004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Арт-терапевтические </a:t>
                      </a: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А. Копытин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l"/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Осознание неосознаваемого психического материала – этому способствует богатство художественных символов и метафор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750146"/>
                  </a:ext>
                </a:extLst>
              </a:tr>
              <a:tr h="1004714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Сказкотерапия Зинкевич-Евстигнеева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Мягкое воздействие на эмоции и подсознание ребенка, обучение его продуктивным способам поведения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4278124"/>
                  </a:ext>
                </a:extLst>
              </a:tr>
              <a:tr h="1004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Игротерапия </a:t>
                      </a: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З. Фрейд</a:t>
                      </a:r>
                    </a:p>
                    <a:p>
                      <a:pPr algn="l"/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Избавление от негативных последствий, снятие внутренних зажимов и ограничений.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7955298"/>
                  </a:ext>
                </a:extLst>
              </a:tr>
              <a:tr h="9325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Техника «Моя семья в образе животных»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lang="ru-RU" sz="16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 В. Романова</a:t>
                      </a: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Выявление восприятия себя в своей семейной системе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2104062"/>
                  </a:ext>
                </a:extLst>
              </a:tr>
              <a:tr h="1004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Метафорические карты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И. Фёдорова</a:t>
                      </a:r>
                    </a:p>
                    <a:p>
                      <a:pPr algn="l"/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Помогает раскрыть индивидуальные психические содержания клиента через перенос на карты.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5734098"/>
                  </a:ext>
                </a:extLst>
              </a:tr>
              <a:tr h="1004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Системная психотерапия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Garamond" pitchFamily="18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 </a:t>
                      </a:r>
                      <a:r>
                        <a:rPr kumimoji="0" lang="ru-RU" sz="16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Боуен</a:t>
                      </a: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Исследует то, как члены семьи общаются друг с другом, и часто проходит с использованием ролевых игр.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9069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862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1C58D6-3179-439C-9B3E-F4744207E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3968" y="1881051"/>
            <a:ext cx="9068586" cy="3443424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50000"/>
              </a:lnSpc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Телесно  –  ориентированная   психотерапия  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Вильгельм   Райх</a:t>
            </a:r>
            <a:b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 - терапия 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Адриан  Хилл </a:t>
            </a:r>
            <a:b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Клиент - центрированная  терапия 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Карл  Роджерс </a:t>
            </a:r>
            <a:b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Позитивная   психотерапия   </a:t>
            </a:r>
            <a:r>
              <a:rPr lang="ru-RU" sz="17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Носсрат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7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Пезешкиан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Расстановки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   </a:t>
            </a:r>
            <a:r>
              <a:rPr lang="ru-RU" sz="17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Хеллингеру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Гештальт  психология  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  </a:t>
            </a:r>
            <a:r>
              <a:rPr lang="ru-RU" sz="17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Вертгеймер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психоанализ 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Зигмунд  Фрейд </a:t>
            </a:r>
            <a:b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НЛП  -  Нейролингвистическое  программирование  </a:t>
            </a:r>
            <a:b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Ричард  </a:t>
            </a:r>
            <a:r>
              <a:rPr lang="ru-RU" sz="17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Бендлер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Джон  </a:t>
            </a:r>
            <a:r>
              <a:rPr lang="ru-RU" sz="17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Гриндер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 Фрэнк  </a:t>
            </a:r>
            <a:r>
              <a:rPr lang="ru-RU" sz="170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Пьюселик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Грегори 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Бейтсон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Коучинг 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Тимоти  </a:t>
            </a:r>
            <a:r>
              <a:rPr lang="ru-RU" sz="17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Голви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Джон  </a:t>
            </a:r>
            <a:r>
              <a:rPr lang="ru-RU" sz="17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Уитмор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Томас  Дж. </a:t>
            </a:r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Леонард</a:t>
            </a:r>
            <a:r>
              <a:rPr lang="ru-RU" sz="1700" dirty="0">
                <a:solidFill>
                  <a:srgbClr val="000000"/>
                </a:solidFill>
                <a:latin typeface="Roboto"/>
              </a:rPr>
              <a:t/>
            </a:r>
            <a:br>
              <a:rPr lang="ru-RU" sz="1700" dirty="0">
                <a:solidFill>
                  <a:srgbClr val="000000"/>
                </a:solidFill>
                <a:latin typeface="Roboto"/>
              </a:rPr>
            </a:br>
            <a:r>
              <a:rPr lang="ru-RU" sz="1700" dirty="0">
                <a:solidFill>
                  <a:srgbClr val="000000"/>
                </a:solidFill>
                <a:latin typeface="Roboto"/>
              </a:rPr>
              <a:t/>
            </a:r>
            <a:br>
              <a:rPr lang="ru-RU" sz="1700" dirty="0">
                <a:solidFill>
                  <a:srgbClr val="000000"/>
                </a:solidFill>
                <a:latin typeface="Roboto"/>
              </a:rPr>
            </a:br>
            <a:r>
              <a:rPr lang="ru-RU" sz="1400" dirty="0">
                <a:solidFill>
                  <a:srgbClr val="000000"/>
                </a:solidFill>
                <a:latin typeface="Roboto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Roboto"/>
              </a:rPr>
            </a:br>
            <a:r>
              <a:rPr lang="ru-RU" sz="1400" dirty="0">
                <a:solidFill>
                  <a:srgbClr val="000000"/>
                </a:solidFill>
                <a:latin typeface="Roboto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Roboto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6180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6F5790-37B4-4FBB-BF56-BF0BD9096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14330"/>
            <a:ext cx="9144000" cy="25715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материал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выявлению </a:t>
            </a: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детско-родительских отношениях</a:t>
            </a:r>
          </a:p>
        </p:txBody>
      </p:sp>
    </p:spTree>
    <p:extLst>
      <p:ext uri="{BB962C8B-B14F-4D97-AF65-F5344CB8AC3E}">
        <p14:creationId xmlns:p14="http://schemas.microsoft.com/office/powerpoint/2010/main" val="28810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9B84F27C-7261-4216-BC0B-16C31162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727180"/>
              </p:ext>
            </p:extLst>
          </p:nvPr>
        </p:nvGraphicFramePr>
        <p:xfrm>
          <a:off x="308500" y="225532"/>
          <a:ext cx="11575000" cy="6355573"/>
        </p:xfrm>
        <a:graphic>
          <a:graphicData uri="http://schemas.openxmlformats.org/drawingml/2006/table">
            <a:tbl>
              <a:tblPr firstRow="1" firstCol="1" bandRow="1"/>
              <a:tblGrid>
                <a:gridCol w="5435353">
                  <a:extLst>
                    <a:ext uri="{9D8B030D-6E8A-4147-A177-3AD203B41FA5}">
                      <a16:colId xmlns:a16="http://schemas.microsoft.com/office/drawing/2014/main" xmlns="" val="2919072713"/>
                    </a:ext>
                  </a:extLst>
                </a:gridCol>
                <a:gridCol w="6139647">
                  <a:extLst>
                    <a:ext uri="{9D8B030D-6E8A-4147-A177-3AD203B41FA5}">
                      <a16:colId xmlns:a16="http://schemas.microsoft.com/office/drawing/2014/main" xmlns="" val="1158645136"/>
                    </a:ext>
                  </a:extLst>
                </a:gridCol>
              </a:tblGrid>
              <a:tr h="302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3641855"/>
                  </a:ext>
                </a:extLst>
              </a:tr>
              <a:tr h="48505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4-9 лет</a:t>
                      </a:r>
                    </a:p>
                  </a:txBody>
                  <a:tcPr marL="13238" marR="13238" marT="3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0965257"/>
                  </a:ext>
                </a:extLst>
              </a:tr>
              <a:tr h="7256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«Кинетический рисунок семьи», проективная методика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Р. Бернс, С. Кауфман 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включенность ребенка в семейную систему, характер эмоционального контакта между членами семьи, признаки жестокого обращения по отношению к ребенку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170603"/>
                  </a:ext>
                </a:extLst>
              </a:tr>
              <a:tr h="485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Проективная методика «День рождения» М.А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Панфилова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потребности ребенка в общении и значимых эмоциональных предпочтений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4817493"/>
                  </a:ext>
                </a:extLst>
              </a:tr>
              <a:tr h="609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Семейный тест отношений «СТО», 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 Антони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Е. </a:t>
                      </a:r>
                      <a:r>
                        <a:rPr lang="ru-RU" sz="17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Бине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модификация И.М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Марковской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положительное и отрицательное отношение ребенка к членам семьи, признаки жестокого обращения в семье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3741009"/>
                  </a:ext>
                </a:extLst>
              </a:tr>
              <a:tr h="336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«Два дома» И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7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Вандвик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7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Экблад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значимое и отвергаемое окружение ребенка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1235521"/>
                  </a:ext>
                </a:extLst>
              </a:tr>
              <a:tr h="3200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10-18 лет</a:t>
                      </a:r>
                    </a:p>
                  </a:txBody>
                  <a:tcPr marL="13238" marR="13238" marT="3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8713211"/>
                  </a:ext>
                </a:extLst>
              </a:tr>
              <a:tr h="7256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Опросник «Анализ семейной тревожности»,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Э.Г. Эйдемиллер, В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7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Юстицкис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или отсутствие тревожности, чувства вины психического напряжения в отношениях с членами семьи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2328082"/>
                  </a:ext>
                </a:extLst>
              </a:tr>
              <a:tr h="7256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Диагностическая беседа «Мой круг общения»,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Т.Ю. Андрущенко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зоны неблагополучия в межличностном взаимодействии (отсутствие контактов, дефицит и конфликтность в общении)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8169485"/>
                  </a:ext>
                </a:extLst>
              </a:tr>
              <a:tr h="32179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возраст 10-18 лет, для родителей</a:t>
                      </a:r>
                    </a:p>
                  </a:txBody>
                  <a:tcPr marL="13238" marR="13238" marT="3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1743359"/>
                  </a:ext>
                </a:extLst>
              </a:tr>
              <a:tr h="942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457200" algn="l"/>
                        </a:tabLs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«PARI» (Е.С. Шефер и Р. К. Белл, адаптирован Т.В. Нещерет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457200" algn="l"/>
                        </a:tabLs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(компьютер)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457200" algn="l"/>
                        </a:tabLs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позволяет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выяснить, что родители думают о воспита­нии детей.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457200" algn="l"/>
                        </a:tabLst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0700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4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25BD65-EB25-4330-9EBF-FDC084932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1908312"/>
            <a:ext cx="9068586" cy="27745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материал 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выявление у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признаков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жестокого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обращения, </a:t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суицидального риска,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отклоняющего поведения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323B01D1-DE22-471E-BBCB-2AB75EA0C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629853"/>
              </p:ext>
            </p:extLst>
          </p:nvPr>
        </p:nvGraphicFramePr>
        <p:xfrm>
          <a:off x="308500" y="269803"/>
          <a:ext cx="11575000" cy="6269543"/>
        </p:xfrm>
        <a:graphic>
          <a:graphicData uri="http://schemas.openxmlformats.org/drawingml/2006/table">
            <a:tbl>
              <a:tblPr firstRow="1" firstCol="1" bandRow="1"/>
              <a:tblGrid>
                <a:gridCol w="5275554">
                  <a:extLst>
                    <a:ext uri="{9D8B030D-6E8A-4147-A177-3AD203B41FA5}">
                      <a16:colId xmlns:a16="http://schemas.microsoft.com/office/drawing/2014/main" xmlns="" val="4007836584"/>
                    </a:ext>
                  </a:extLst>
                </a:gridCol>
                <a:gridCol w="6299446">
                  <a:extLst>
                    <a:ext uri="{9D8B030D-6E8A-4147-A177-3AD203B41FA5}">
                      <a16:colId xmlns:a16="http://schemas.microsoft.com/office/drawing/2014/main" xmlns="" val="2249727697"/>
                    </a:ext>
                  </a:extLst>
                </a:gridCol>
              </a:tblGrid>
              <a:tr h="246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3506107"/>
                  </a:ext>
                </a:extLst>
              </a:tr>
              <a:tr h="2467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4-9 лет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3974161"/>
                  </a:ext>
                </a:extLst>
              </a:tr>
              <a:tr h="732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«Кинетический рисунок семьи», проективная методика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Р. Бернс, С. Кауфман 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включенность ребенка в семейную систему, характер эмоционального контакта между членами семьи, признаки жестокого обращения по отношению к ребенку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9410711"/>
                  </a:ext>
                </a:extLst>
              </a:tr>
              <a:tr h="489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Проективная методика «День рождения» </a:t>
                      </a:r>
                      <a:r>
                        <a:rPr lang="ru-RU" sz="1700" b="1" kern="12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М.А.Панфилова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потребности ребенка в общении и значимых эмоциональных предпочтений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4476979"/>
                  </a:ext>
                </a:extLst>
              </a:tr>
              <a:tr h="489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Семейный тест отношений «СТО», Д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Антони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Е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7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Бине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модификация И.М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Марковской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положительное и отрицательное отношение ребенка к членам семьи, признаки жестокого обращения в семье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1450534"/>
                  </a:ext>
                </a:extLst>
              </a:tr>
              <a:tr h="259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«Два дома» И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7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Вандвик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7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Экблад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значимое и отвергаемое окружение ребенка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8581426"/>
                  </a:ext>
                </a:extLst>
              </a:tr>
              <a:tr h="2467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10-18 лет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9775050"/>
                  </a:ext>
                </a:extLst>
              </a:tr>
              <a:tr h="489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Опросник «Анализ семейной тревожности», Э.Г. Эйдемиллер, В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7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Юстицкис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или отсутствие тревожности, чувства вины психического напряжения в отношениях с членами семьи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0402941"/>
                  </a:ext>
                </a:extLst>
              </a:tr>
              <a:tr h="732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Диагностическая беседа «Мой круг общения»,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Т.Ю. Андрущенко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зоны неблагополучия в межличностном взаимодействии (отсутствие контактов, дефицит и конфликтность в общении)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7816823"/>
                  </a:ext>
                </a:extLst>
              </a:tr>
              <a:tr h="765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детской депрессии (CDI) М. </a:t>
                      </a:r>
                      <a:r>
                        <a:rPr kumimoji="0" lang="ru-RU" sz="1700" b="1" i="0" u="none" strike="noStrike" kern="1200" cap="none" spc="8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Ковач</a:t>
                      </a:r>
                      <a:endParaRPr kumimoji="0" lang="ru-RU" sz="17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позволяет </a:t>
                      </a: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</a:t>
                      </a:r>
                      <a:r>
                        <a:rPr lang="ru-RU" sz="17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сниженного настроения, склонность к плаксивости, повышенного уровень тревожности, наличие суицидальных мыслей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6477208"/>
                  </a:ext>
                </a:extLst>
              </a:tr>
              <a:tr h="489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7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 выявления жестокого обращения с детьми М.М.Красножен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выявляет </a:t>
                      </a: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признаки жестокого обращения</a:t>
                      </a:r>
                      <a:endParaRPr lang="ru-RU" sz="17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7123134"/>
                  </a:ext>
                </a:extLst>
              </a:tr>
              <a:tr h="2467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10-18 лет, для родителей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6640364"/>
                  </a:ext>
                </a:extLst>
              </a:tr>
              <a:tr h="5009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457200" algn="l"/>
                        </a:tabLst>
                      </a:pP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«PARI» (Е.С. Шефер и 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Р.К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Белл, 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адаптирован Т.В. </a:t>
                      </a:r>
                      <a:r>
                        <a:rPr lang="ru-RU" sz="1700" b="1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Нещерет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7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457200" algn="l"/>
                        </a:tabLst>
                      </a:pP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позволяет </a:t>
                      </a:r>
                      <a:r>
                        <a:rPr lang="ru-RU" sz="17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выяснить, что родители думают о воспита­нии детей, и как дети относятся к своим </a:t>
                      </a:r>
                      <a:r>
                        <a:rPr lang="ru-RU" sz="17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родителям</a:t>
                      </a:r>
                      <a:endParaRPr lang="ru-RU" sz="17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7483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0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09B870-A2EA-4EA6-9C7C-D4757B5F0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175937"/>
            <a:ext cx="9068586" cy="289482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Диагностический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материал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определение комфортности проживания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несовершеннолетнего  в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замещающей 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семье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091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5A8E7598-D8ED-4A32-98F4-D9BA56B63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09102"/>
              </p:ext>
            </p:extLst>
          </p:nvPr>
        </p:nvGraphicFramePr>
        <p:xfrm>
          <a:off x="322925" y="258794"/>
          <a:ext cx="11546150" cy="6340412"/>
        </p:xfrm>
        <a:graphic>
          <a:graphicData uri="http://schemas.openxmlformats.org/drawingml/2006/table">
            <a:tbl>
              <a:tblPr firstRow="1" firstCol="1" bandRow="1"/>
              <a:tblGrid>
                <a:gridCol w="5246703">
                  <a:extLst>
                    <a:ext uri="{9D8B030D-6E8A-4147-A177-3AD203B41FA5}">
                      <a16:colId xmlns:a16="http://schemas.microsoft.com/office/drawing/2014/main" xmlns="" val="1096312449"/>
                    </a:ext>
                  </a:extLst>
                </a:gridCol>
                <a:gridCol w="6299447">
                  <a:extLst>
                    <a:ext uri="{9D8B030D-6E8A-4147-A177-3AD203B41FA5}">
                      <a16:colId xmlns:a16="http://schemas.microsoft.com/office/drawing/2014/main" xmlns="" val="4287162794"/>
                    </a:ext>
                  </a:extLst>
                </a:gridCol>
              </a:tblGrid>
              <a:tr h="3230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15364408"/>
                  </a:ext>
                </a:extLst>
              </a:tr>
              <a:tr h="2296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4-9 лет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8677320"/>
                  </a:ext>
                </a:extLst>
              </a:tr>
              <a:tr h="5477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«Кинетический рисунок семьи», проективная методика  Р. Бернс, С. Кауфман 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выявляет включенность ребенка в семейную систему, характер эмоционального контакта между членами семьи признаки жестокого обращения по отношению к ребенку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6522699"/>
                  </a:ext>
                </a:extLst>
              </a:tr>
              <a:tr h="5601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Проективная методика «День рождения» </a:t>
                      </a:r>
                      <a:r>
                        <a:rPr lang="ru-RU" sz="1800" b="1" kern="12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М.А.Панфилова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определяет потребности ребенка в общении и значимых эмоциональных предпочтений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8964172"/>
                  </a:ext>
                </a:extLst>
              </a:tr>
              <a:tr h="284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«Два дома» И. Вандвик, П. Экблад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определяет значимое и отвергаемое окружение ребенка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0391646"/>
                  </a:ext>
                </a:extLst>
              </a:tr>
              <a:tr h="2296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10-18 лет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0058097"/>
                  </a:ext>
                </a:extLst>
              </a:tr>
              <a:tr h="557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Опросник «Анализ семейной тревожности»,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Э.Г. Эйдемиллер, В. Юстицкис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Опросник выявляет наличие или отсутствие тревожности, чувства вины психического напряжения в отношениях с членами семьи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85672013"/>
                  </a:ext>
                </a:extLst>
              </a:tr>
              <a:tr h="621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Диагностическая беседа «Мой круг общения»,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Т.Ю. Андрущенко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Диагностическая беседа выявляет зоны неблагополучия в межличностном взаимодействии (отсутствие контактов, дефицит и конфликтность в общении)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1268008"/>
                  </a:ext>
                </a:extLst>
              </a:tr>
              <a:tr h="724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детской депрессии (CDI) М. Ковач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позволяет определить количественные показатели спектра депрессивных симптомов – сниженного настроения, склонность к плаксивости, повышенного уровень тревожности, наличие суицидальных мыслей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0035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 выявления жестокого обращения с детьми М.М. Красножен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 выявляет признаки жестокого обращения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818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9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7DD735-9EF2-448D-A4FC-384CA4B59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062264"/>
            <a:ext cx="9068586" cy="250973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материал </a:t>
            </a:r>
            <a: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комфортности  </a:t>
            </a:r>
            <a: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проживания несовершеннолетних в 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семье, </a:t>
            </a:r>
            <a:b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сексуального насилия </a:t>
            </a:r>
            <a:b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других криминальных проявлений (СОП)</a:t>
            </a:r>
            <a:r>
              <a:rPr lang="ru-RU" sz="3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15621694-842A-4B21-B75F-7A745B4B3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571947"/>
              </p:ext>
            </p:extLst>
          </p:nvPr>
        </p:nvGraphicFramePr>
        <p:xfrm>
          <a:off x="287922" y="154441"/>
          <a:ext cx="11616155" cy="6433856"/>
        </p:xfrm>
        <a:graphic>
          <a:graphicData uri="http://schemas.openxmlformats.org/drawingml/2006/table">
            <a:tbl>
              <a:tblPr firstRow="1" firstCol="1" bandRow="1"/>
              <a:tblGrid>
                <a:gridCol w="5316708">
                  <a:extLst>
                    <a:ext uri="{9D8B030D-6E8A-4147-A177-3AD203B41FA5}">
                      <a16:colId xmlns:a16="http://schemas.microsoft.com/office/drawing/2014/main" xmlns="" val="2868677778"/>
                    </a:ext>
                  </a:extLst>
                </a:gridCol>
                <a:gridCol w="6299447">
                  <a:extLst>
                    <a:ext uri="{9D8B030D-6E8A-4147-A177-3AD203B41FA5}">
                      <a16:colId xmlns:a16="http://schemas.microsoft.com/office/drawing/2014/main" xmlns="" val="1957086692"/>
                    </a:ext>
                  </a:extLst>
                </a:gridCol>
              </a:tblGrid>
              <a:tr h="242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2978437"/>
                  </a:ext>
                </a:extLst>
              </a:tr>
              <a:tr h="2424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4-9 лет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7281514"/>
                  </a:ext>
                </a:extLst>
              </a:tr>
              <a:tr h="7196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«Кинетический рисунок семьи», проективная методика  Р. Бернс, С. Кауфман 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выявляет включенность ребенка в семейную систему, характер эмоционального контакта между членами семьи признаки жестокого обращения по отношению к ребенку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4523359"/>
                  </a:ext>
                </a:extLst>
              </a:tr>
              <a:tr h="48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Проективная методика «День рождения» </a:t>
                      </a:r>
                      <a:r>
                        <a:rPr lang="ru-RU" sz="1600" b="1" kern="12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М.А.Панфилова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определяет потребности ребенка в общении и значимых эмоциональных предпочтений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1600409"/>
                  </a:ext>
                </a:extLst>
              </a:tr>
              <a:tr h="294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«Два дома» И. Вандвик, П. Экблад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 определяет значимое и отвергаемое окружение ребенка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2231770"/>
                  </a:ext>
                </a:extLst>
              </a:tr>
              <a:tr h="2424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 10-18 лет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60201820"/>
                  </a:ext>
                </a:extLst>
              </a:tr>
              <a:tr h="4810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Опросник «Анализ семейной тревожности»,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Э.Г. Эйдемиллер, В. Юстицкис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Опросник выявляет наличие или отсутствие тревожности, чувства вины психического напряжения в отношениях с членами семьи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6804542"/>
                  </a:ext>
                </a:extLst>
              </a:tr>
              <a:tr h="7196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Диагностическая беседа «Мой круг общения»,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Т.Ю. Андрущенко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Диагностическая беседа выявляет зоны неблагополучия в межличностном взаимодействии (отсутствие контактов, дефицит и конфликтность в общении)</a:t>
                      </a: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0335116"/>
                  </a:ext>
                </a:extLst>
              </a:tr>
              <a:tr h="958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детской депрессии (CDI) М. Ковач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Опросник позволяет определить количественные показатели спектра депрессивных симптомов – сниженного настроения, склонность к плаксивости, повышенного уровень тревожности, наличие суицидальных мыслей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1234875"/>
                  </a:ext>
                </a:extLst>
              </a:tr>
              <a:tr h="4810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 выявления жестокого обращения с детьми М.М. Красножен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Анкета выявляет признаки жестокого обращения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3040628"/>
                  </a:ext>
                </a:extLst>
              </a:tr>
              <a:tr h="7196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представлений ребенка о насилии Е.Н. Волковой «Незаконченные предложения», «Интервью о насилии»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Методика применяется для диагностики случаев насилия и жестокого обращения с детьми. 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2963224"/>
                  </a:ext>
                </a:extLst>
              </a:tr>
              <a:tr h="7196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8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«Определение склонности к девиантному поведению» </a:t>
                      </a:r>
                      <a:r>
                        <a:rPr kumimoji="0" lang="ru-RU" sz="1600" b="1" i="0" u="none" strike="noStrike" kern="1200" cap="none" spc="80" normalizeH="0" baseline="0" noProof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Э.В.Леуса</a:t>
                      </a:r>
                      <a:endParaRPr kumimoji="0" lang="ru-RU" sz="1600" b="1" i="0" u="none" strike="noStrike" kern="1200" cap="none" spc="80" normalizeH="0" baseline="0" noProof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>
                            <a:lumMod val="85000"/>
                            <a:lumOff val="15000"/>
                          </a:prst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определяет склонность к девиантному, </a:t>
                      </a:r>
                      <a:r>
                        <a:rPr lang="ru-RU" sz="16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аддиктивному</a:t>
                      </a: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поведению, выявление суицидального риска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238" marR="13238" marT="397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0763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5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1013</TotalTime>
  <Words>1750</Words>
  <Application>Microsoft Office PowerPoint</Application>
  <PresentationFormat>Произвольный</PresentationFormat>
  <Paragraphs>216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Савон</vt:lpstr>
      <vt:lpstr>БУ ХМАО-Югры «Сургутский  центр социальной помощи семье и детям»  Кейс диагностических  методик по работе с семьей </vt:lpstr>
      <vt:lpstr>Диагностический материал  по выявлению конфликта  в детско-родительских отношениях</vt:lpstr>
      <vt:lpstr>Презентация PowerPoint</vt:lpstr>
      <vt:lpstr>Диагностический материал  на выявление у несовершеннолетних  признаков жестокого обращения,  суицидального риска,  отклоняющего поведения</vt:lpstr>
      <vt:lpstr>Презентация PowerPoint</vt:lpstr>
      <vt:lpstr>Диагностический  материал  на определение комфортности проживания  несовершеннолетнего  в замещающей семье </vt:lpstr>
      <vt:lpstr>Презентация PowerPoint</vt:lpstr>
      <vt:lpstr> Диагностический материал на определение комфортности  проживания несовершеннолетних в семье,  выявление сексуального насилия  и других криминальных проявлений (СОП) </vt:lpstr>
      <vt:lpstr>Презентация PowerPoint</vt:lpstr>
      <vt:lpstr>Диагностический материал в рамках  технологии  «Семейный психолог»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Психологические МЕТОДы РАБОТЫ С СЕМЬЕЙ в рамках  технологии  «Семейный психолог»</vt:lpstr>
      <vt:lpstr>Презентация PowerPoint</vt:lpstr>
      <vt:lpstr>    Телесно  –  ориентированная   психотерапия   Вильгельм   Райх Арт - терапия  Адриан  Хилл  Клиент - центрированная  терапия  Карл  Роджерс  Позитивная   психотерапия   Носсрат   Пезешкиан Расстановки   по   Хеллингеру Гештальт  психология   Макс  Вертгеймер психоанализ   Зигмунд  Фрейд  НЛП  -  Нейролингвистическое  программирование    Ричард  Бендлер,  Джон  Гриндер ,  Фрэнк  Пьюселик,  Грегори  Бейтсон Коучинг  Тимоти  Голви,  Джон  Уитмор ,  Томас  Дж. Леонард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Диагностический материал на выявление конфликта  в детско-родительских отношениях</dc:title>
  <dc:creator>Артём &amp; Елена</dc:creator>
  <cp:lastModifiedBy>Трушина Вероника Валерьевна</cp:lastModifiedBy>
  <cp:revision>188</cp:revision>
  <dcterms:created xsi:type="dcterms:W3CDTF">2019-03-23T09:08:08Z</dcterms:created>
  <dcterms:modified xsi:type="dcterms:W3CDTF">2019-03-27T10:08:50Z</dcterms:modified>
</cp:coreProperties>
</file>